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06"/>
    <p:restoredTop sz="94616"/>
  </p:normalViewPr>
  <p:slideViewPr>
    <p:cSldViewPr snapToGrid="0" snapToObjects="1">
      <p:cViewPr varScale="1">
        <p:scale>
          <a:sx n="110" d="100"/>
          <a:sy n="110" d="100"/>
        </p:scale>
        <p:origin x="10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6AD77EA8-8704-164F-A1F8-11B0033214D5}" type="datetimeFigureOut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FD8204E1-F645-BA4F-866E-4395906E2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64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7EA8-8704-164F-A1F8-11B0033214D5}" type="datetimeFigureOut">
              <a:rPr lang="en-US" smtClean="0"/>
              <a:t>3/29/19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04E1-F645-BA4F-866E-4395906E2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2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7EA8-8704-164F-A1F8-11B0033214D5}" type="datetimeFigureOut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04E1-F645-BA4F-866E-4395906E2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41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7EA8-8704-164F-A1F8-11B0033214D5}" type="datetimeFigureOut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04E1-F645-BA4F-866E-4395906E2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32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7EA8-8704-164F-A1F8-11B0033214D5}" type="datetimeFigureOut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04E1-F645-BA4F-866E-4395906E2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35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7EA8-8704-164F-A1F8-11B0033214D5}" type="datetimeFigureOut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04E1-F645-BA4F-866E-4395906E2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91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7EA8-8704-164F-A1F8-11B0033214D5}" type="datetimeFigureOut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04E1-F645-BA4F-866E-4395906E2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61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7EA8-8704-164F-A1F8-11B0033214D5}" type="datetimeFigureOut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04E1-F645-BA4F-866E-4395906E2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66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7EA8-8704-164F-A1F8-11B0033214D5}" type="datetimeFigureOut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04E1-F645-BA4F-866E-4395906E2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45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7EA8-8704-164F-A1F8-11B0033214D5}" type="datetimeFigureOut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04E1-F645-BA4F-866E-4395906E2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5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7EA8-8704-164F-A1F8-11B0033214D5}" type="datetimeFigureOut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04E1-F645-BA4F-866E-4395906E2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5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7EA8-8704-164F-A1F8-11B0033214D5}" type="datetimeFigureOut">
              <a:rPr lang="en-US" smtClean="0"/>
              <a:t>3/29/19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04E1-F645-BA4F-866E-4395906E2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8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7EA8-8704-164F-A1F8-11B0033214D5}" type="datetimeFigureOut">
              <a:rPr lang="en-US" smtClean="0"/>
              <a:t>3/29/19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04E1-F645-BA4F-866E-4395906E2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45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7EA8-8704-164F-A1F8-11B0033214D5}" type="datetimeFigureOut">
              <a:rPr lang="en-US" smtClean="0"/>
              <a:t>3/29/19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04E1-F645-BA4F-866E-4395906E2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45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7EA8-8704-164F-A1F8-11B0033214D5}" type="datetimeFigureOut">
              <a:rPr lang="en-US" smtClean="0"/>
              <a:t>3/29/19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04E1-F645-BA4F-866E-4395906E2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85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7EA8-8704-164F-A1F8-11B0033214D5}" type="datetimeFigureOut">
              <a:rPr lang="en-US" smtClean="0"/>
              <a:t>3/29/19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04E1-F645-BA4F-866E-4395906E2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44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7EA8-8704-164F-A1F8-11B0033214D5}" type="datetimeFigureOut">
              <a:rPr lang="en-US" smtClean="0"/>
              <a:t>3/29/19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04E1-F645-BA4F-866E-4395906E2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0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D77EA8-8704-164F-A1F8-11B0033214D5}" type="datetimeFigureOut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8204E1-F645-BA4F-866E-4395906E2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935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apers.rgrossman.com/proc-094.pdf" TargetMode="External"/><Relationship Id="rId2" Type="http://schemas.openxmlformats.org/officeDocument/2006/relationships/hyperlink" Target="http://vita.had.co.nz/papers/layered-grammar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AD20-5F7D-544E-BF2B-4E53F8F168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Visualization with Python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B8C02E-221A-E845-B250-EFC6C0BB15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7476" y="4385733"/>
            <a:ext cx="6450725" cy="1405467"/>
          </a:xfrm>
        </p:spPr>
        <p:txBody>
          <a:bodyPr/>
          <a:lstStyle/>
          <a:p>
            <a:r>
              <a:rPr lang="en-US" cap="none" dirty="0"/>
              <a:t>Steve Baskauf</a:t>
            </a:r>
          </a:p>
          <a:p>
            <a:r>
              <a:rPr lang="en-US" cap="none" dirty="0"/>
              <a:t>Digital scholarship and scholarly communications office</a:t>
            </a:r>
          </a:p>
        </p:txBody>
      </p:sp>
    </p:spTree>
    <p:extLst>
      <p:ext uri="{BB962C8B-B14F-4D97-AF65-F5344CB8AC3E}">
        <p14:creationId xmlns:p14="http://schemas.microsoft.com/office/powerpoint/2010/main" val="3158556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908EB-640C-B540-8538-2E8AAB82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2249"/>
            <a:ext cx="7772400" cy="1456267"/>
          </a:xfrm>
        </p:spPr>
        <p:txBody>
          <a:bodyPr/>
          <a:lstStyle/>
          <a:p>
            <a:r>
              <a:rPr lang="en-US" dirty="0"/>
              <a:t>What is 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85DFB-B83B-5E45-AA2C-4B83D06E0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4814"/>
            <a:ext cx="7772400" cy="4929352"/>
          </a:xfrm>
        </p:spPr>
        <p:txBody>
          <a:bodyPr/>
          <a:lstStyle/>
          <a:p>
            <a:r>
              <a:rPr lang="en-US" dirty="0"/>
              <a:t>R is a free, community-developed programming language</a:t>
            </a:r>
          </a:p>
          <a:p>
            <a:r>
              <a:rPr lang="en-US" dirty="0"/>
              <a:t>Run from: </a:t>
            </a:r>
          </a:p>
          <a:p>
            <a:pPr lvl="1"/>
            <a:r>
              <a:rPr lang="en-US" dirty="0"/>
              <a:t>command line</a:t>
            </a:r>
          </a:p>
          <a:p>
            <a:pPr lvl="1"/>
            <a:r>
              <a:rPr lang="en-US" dirty="0"/>
              <a:t>Integrated Development Environment (IDE) called </a:t>
            </a:r>
            <a:r>
              <a:rPr lang="en-US" dirty="0" err="1">
                <a:solidFill>
                  <a:srgbClr val="FFFF00"/>
                </a:solidFill>
              </a:rPr>
              <a:t>RStudio</a:t>
            </a:r>
            <a:endParaRPr lang="en-US" dirty="0">
              <a:solidFill>
                <a:srgbClr val="FFFF00"/>
              </a:solidFill>
            </a:endParaRPr>
          </a:p>
          <a:p>
            <a:pPr lvl="1"/>
            <a:r>
              <a:rPr lang="en-US" dirty="0" err="1"/>
              <a:t>Jupyter</a:t>
            </a:r>
            <a:r>
              <a:rPr lang="en-US" dirty="0"/>
              <a:t> Notebook</a:t>
            </a:r>
          </a:p>
          <a:p>
            <a:r>
              <a:rPr lang="en-US" dirty="0"/>
              <a:t>Basic R: minimal installed libraries, but extensible via curated libraries from the community </a:t>
            </a:r>
          </a:p>
          <a:p>
            <a:r>
              <a:rPr lang="en-US" dirty="0"/>
              <a:t>R is the "bureaucracy" of programming – much development is done by academics and deployment is more controlled via the </a:t>
            </a:r>
            <a:r>
              <a:rPr lang="en-US" dirty="0" err="1"/>
              <a:t>Comprenensive</a:t>
            </a:r>
            <a:r>
              <a:rPr lang="en-US" dirty="0"/>
              <a:t> R Archive Network (</a:t>
            </a:r>
            <a:r>
              <a:rPr lang="en-US" dirty="0">
                <a:solidFill>
                  <a:srgbClr val="FFFF00"/>
                </a:solidFill>
              </a:rPr>
              <a:t>CRAN</a:t>
            </a:r>
            <a:r>
              <a:rPr lang="en-US" dirty="0"/>
              <a:t>)</a:t>
            </a:r>
          </a:p>
          <a:p>
            <a:r>
              <a:rPr lang="en-US" dirty="0"/>
              <a:t>Anaconda installs a bulked-up version of R that includes many common data science libraries, </a:t>
            </a:r>
            <a:r>
              <a:rPr lang="en-US" dirty="0" err="1"/>
              <a:t>Jupyter</a:t>
            </a:r>
            <a:r>
              <a:rPr lang="en-US" dirty="0"/>
              <a:t> notebooks, and and </a:t>
            </a:r>
            <a:r>
              <a:rPr lang="en-US" dirty="0" err="1"/>
              <a:t>RStudio</a:t>
            </a:r>
            <a:r>
              <a:rPr lang="en-US" dirty="0"/>
              <a:t>.</a:t>
            </a:r>
          </a:p>
          <a:p>
            <a:r>
              <a:rPr lang="en-US" dirty="0"/>
              <a:t>I recommend installing Anaconda if you are serious about data viz.</a:t>
            </a:r>
          </a:p>
        </p:txBody>
      </p:sp>
    </p:spTree>
    <p:extLst>
      <p:ext uri="{BB962C8B-B14F-4D97-AF65-F5344CB8AC3E}">
        <p14:creationId xmlns:p14="http://schemas.microsoft.com/office/powerpoint/2010/main" val="1654838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209D9-658B-444D-BF95-E0C7DAD7B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R vs. </a:t>
            </a:r>
            <a:r>
              <a:rPr lang="en-US" cap="none" dirty="0" err="1"/>
              <a:t>RStudio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D31FE-DE11-104C-82F5-89519B3FD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 is an open-source, community-developed programming language and is typically run through the command line.  </a:t>
            </a:r>
          </a:p>
          <a:p>
            <a:r>
              <a:rPr lang="en-US" dirty="0" err="1"/>
              <a:t>RStudio</a:t>
            </a:r>
            <a:r>
              <a:rPr lang="en-US" dirty="0"/>
              <a:t> is an open-source, commercially-developed IDE that provides a graphical interface in which you can run R scripts.  It's free, but offers paid enterprise support</a:t>
            </a:r>
          </a:p>
          <a:p>
            <a:r>
              <a:rPr lang="en-US" dirty="0"/>
              <a:t>You can run R without </a:t>
            </a:r>
            <a:r>
              <a:rPr lang="en-US" dirty="0" err="1"/>
              <a:t>RStudio</a:t>
            </a:r>
            <a:r>
              <a:rPr lang="en-US" dirty="0"/>
              <a:t>, but not vice-versa.</a:t>
            </a:r>
          </a:p>
          <a:p>
            <a:r>
              <a:rPr lang="en-US" dirty="0"/>
              <a:t>Download R, then </a:t>
            </a:r>
            <a:r>
              <a:rPr lang="en-US" dirty="0" err="1"/>
              <a:t>RStudio</a:t>
            </a:r>
            <a:r>
              <a:rPr lang="en-US" dirty="0"/>
              <a:t>, or download the whole thing using Anaconda</a:t>
            </a:r>
          </a:p>
        </p:txBody>
      </p:sp>
    </p:spTree>
    <p:extLst>
      <p:ext uri="{BB962C8B-B14F-4D97-AF65-F5344CB8AC3E}">
        <p14:creationId xmlns:p14="http://schemas.microsoft.com/office/powerpoint/2010/main" val="367949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8EEDB-2327-A942-A8F0-9277D7778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103" y="252249"/>
            <a:ext cx="7772400" cy="609599"/>
          </a:xfrm>
        </p:spPr>
        <p:txBody>
          <a:bodyPr/>
          <a:lstStyle/>
          <a:p>
            <a:r>
              <a:rPr lang="en-US" dirty="0"/>
              <a:t>Overview of </a:t>
            </a:r>
            <a:r>
              <a:rPr lang="en-US" dirty="0" err="1"/>
              <a:t>RStudio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CEDC5A-2BF7-D945-A3DA-4F8BBFF29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12" y="1054138"/>
            <a:ext cx="8690524" cy="55358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2E43C9-A808-7E4A-983B-EF90C1776D78}"/>
              </a:ext>
            </a:extLst>
          </p:cNvPr>
          <p:cNvSpPr txBox="1"/>
          <p:nvPr/>
        </p:nvSpPr>
        <p:spPr>
          <a:xfrm>
            <a:off x="2490951" y="3195145"/>
            <a:ext cx="1500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 script editor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DA92BA-DE51-4641-A3DA-EE905218B2F8}"/>
              </a:ext>
            </a:extLst>
          </p:cNvPr>
          <p:cNvSpPr txBox="1"/>
          <p:nvPr/>
        </p:nvSpPr>
        <p:spPr>
          <a:xfrm>
            <a:off x="2162602" y="5100907"/>
            <a:ext cx="2471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 command line console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A47DDE-B454-064C-A5E0-F26A7AC35AE0}"/>
              </a:ext>
            </a:extLst>
          </p:cNvPr>
          <p:cNvSpPr txBox="1"/>
          <p:nvPr/>
        </p:nvSpPr>
        <p:spPr>
          <a:xfrm>
            <a:off x="6458606" y="1855076"/>
            <a:ext cx="1759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data information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C93DD8-0DE7-B849-983C-7AB7143D88EC}"/>
              </a:ext>
            </a:extLst>
          </p:cNvPr>
          <p:cNvSpPr txBox="1"/>
          <p:nvPr/>
        </p:nvSpPr>
        <p:spPr>
          <a:xfrm>
            <a:off x="6201102" y="4037865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plot output</a:t>
            </a:r>
          </a:p>
        </p:txBody>
      </p:sp>
    </p:spTree>
    <p:extLst>
      <p:ext uri="{BB962C8B-B14F-4D97-AF65-F5344CB8AC3E}">
        <p14:creationId xmlns:p14="http://schemas.microsoft.com/office/powerpoint/2010/main" val="58254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10100-F547-F641-B2FD-E58BE94D3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788275"/>
          </a:xfrm>
        </p:spPr>
        <p:txBody>
          <a:bodyPr/>
          <a:lstStyle/>
          <a:p>
            <a:r>
              <a:rPr lang="en-US" dirty="0"/>
              <a:t>Built-in package manager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78B1D2-7A82-8040-BBB5-5FAEAFDC3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31" y="1397876"/>
            <a:ext cx="8308428" cy="52924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ADF033-C7D6-134C-A070-E15E34C42EEA}"/>
              </a:ext>
            </a:extLst>
          </p:cNvPr>
          <p:cNvSpPr txBox="1"/>
          <p:nvPr/>
        </p:nvSpPr>
        <p:spPr>
          <a:xfrm>
            <a:off x="5833241" y="3941380"/>
            <a:ext cx="1831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package manager</a:t>
            </a:r>
          </a:p>
        </p:txBody>
      </p:sp>
    </p:spTree>
    <p:extLst>
      <p:ext uri="{BB962C8B-B14F-4D97-AF65-F5344CB8AC3E}">
        <p14:creationId xmlns:p14="http://schemas.microsoft.com/office/powerpoint/2010/main" val="3997111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81154-DBF1-BB4B-9228-7A2EACD3D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ggplot2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6BB21-377F-E541-825E-382ABFD3A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ggplot2: probably the most important visualization library in R.</a:t>
            </a:r>
          </a:p>
          <a:p>
            <a:r>
              <a:rPr lang="en-US" dirty="0"/>
              <a:t>Enables most basic plot types.</a:t>
            </a:r>
          </a:p>
          <a:p>
            <a:r>
              <a:rPr lang="en-US" dirty="0"/>
              <a:t>Implementation of the Grammar of Graphics (2010) by Hadley Wickham, the guru of R.  </a:t>
            </a:r>
          </a:p>
          <a:p>
            <a:r>
              <a:rPr lang="en-US" dirty="0">
                <a:hlinkClick r:id="rId2"/>
              </a:rPr>
              <a:t>http://vita.had.co.nz/papers/layered-grammar.pdf</a:t>
            </a:r>
            <a:endParaRPr lang="en-US" dirty="0"/>
          </a:p>
          <a:p>
            <a:r>
              <a:rPr lang="en-US" dirty="0"/>
              <a:t>The Grammar of Graphics is a philosophical outlook on exploratory visualization expressed in Wilkinson, L., Anand, A., and Grossman, R. (2005), “Graph-Theoretic </a:t>
            </a:r>
            <a:r>
              <a:rPr lang="en-US" dirty="0" err="1"/>
              <a:t>Scagnostics</a:t>
            </a:r>
            <a:r>
              <a:rPr lang="en-US" dirty="0"/>
              <a:t>”. </a:t>
            </a:r>
          </a:p>
          <a:p>
            <a:r>
              <a:rPr lang="en-US" dirty="0">
                <a:hlinkClick r:id="rId3"/>
              </a:rPr>
              <a:t>http://papers.rgrossman.com/proc-094.pdf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369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A47CA-662D-FF43-BF76-05E434AF6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Bar chart using </a:t>
            </a:r>
            <a:r>
              <a:rPr lang="en-US" cap="none" dirty="0" err="1"/>
              <a:t>RStudio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620C5-9BF4-8C4D-967F-F570902EE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Instructions at </a:t>
            </a:r>
            <a:r>
              <a:rPr lang="en-US" dirty="0">
                <a:solidFill>
                  <a:srgbClr val="FFFF00"/>
                </a:solidFill>
              </a:rPr>
              <a:t>http://</a:t>
            </a:r>
            <a:r>
              <a:rPr lang="en-US" dirty="0" err="1">
                <a:solidFill>
                  <a:srgbClr val="FFFF00"/>
                </a:solidFill>
              </a:rPr>
              <a:t>bit.ly</a:t>
            </a:r>
            <a:r>
              <a:rPr lang="en-US" dirty="0">
                <a:solidFill>
                  <a:srgbClr val="FFFF00"/>
                </a:solidFill>
              </a:rPr>
              <a:t>/2FKFjnT </a:t>
            </a:r>
          </a:p>
          <a:p>
            <a:r>
              <a:rPr lang="en-US" dirty="0"/>
              <a:t>Steps:</a:t>
            </a:r>
          </a:p>
          <a:p>
            <a:pPr lvl="1"/>
            <a:r>
              <a:rPr lang="en-US" dirty="0"/>
              <a:t>get data in</a:t>
            </a:r>
          </a:p>
          <a:p>
            <a:pPr lvl="1"/>
            <a:r>
              <a:rPr lang="en-US" dirty="0"/>
              <a:t>run t-test of means (optional)</a:t>
            </a:r>
          </a:p>
          <a:p>
            <a:pPr lvl="1"/>
            <a:r>
              <a:rPr lang="en-US" dirty="0"/>
              <a:t>create bar chart using </a:t>
            </a:r>
            <a:r>
              <a:rPr lang="en-US" dirty="0" err="1"/>
              <a:t>ggplot</a:t>
            </a:r>
            <a:r>
              <a:rPr lang="en-US" dirty="0"/>
              <a:t> function.</a:t>
            </a:r>
          </a:p>
        </p:txBody>
      </p:sp>
    </p:spTree>
    <p:extLst>
      <p:ext uri="{BB962C8B-B14F-4D97-AF65-F5344CB8AC3E}">
        <p14:creationId xmlns:p14="http://schemas.microsoft.com/office/powerpoint/2010/main" val="3898329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F6578-8F1B-844D-A24A-79D38BFD3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visualizations using </a:t>
            </a:r>
            <a:r>
              <a:rPr lang="en-US" dirty="0" err="1"/>
              <a:t>Jupyter</a:t>
            </a:r>
            <a:r>
              <a:rPr lang="en-US" dirty="0"/>
              <a:t> notebook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B4D2C-7E01-6C47-9644-EBEB78AA9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Demonstrating a </a:t>
            </a:r>
            <a:r>
              <a:rPr lang="en-US" dirty="0" err="1"/>
              <a:t>Jupyter</a:t>
            </a:r>
            <a:r>
              <a:rPr lang="en-US" dirty="0"/>
              <a:t> notebook created by Kate Brady at the VIDL Data Viz working group a couple weeks ago.</a:t>
            </a:r>
          </a:p>
          <a:p>
            <a:r>
              <a:rPr lang="en-US" dirty="0"/>
              <a:t>Notebook and data at </a:t>
            </a:r>
            <a:r>
              <a:rPr lang="en-US" dirty="0">
                <a:solidFill>
                  <a:srgbClr val="FFFF00"/>
                </a:solidFill>
              </a:rPr>
              <a:t>http://</a:t>
            </a:r>
            <a:r>
              <a:rPr lang="en-US" dirty="0" err="1">
                <a:solidFill>
                  <a:srgbClr val="FFFF00"/>
                </a:solidFill>
              </a:rPr>
              <a:t>bit.ly</a:t>
            </a:r>
            <a:r>
              <a:rPr lang="en-US" dirty="0">
                <a:solidFill>
                  <a:srgbClr val="FFFF00"/>
                </a:solidFill>
              </a:rPr>
              <a:t>/2HNad10</a:t>
            </a:r>
          </a:p>
          <a:p>
            <a:r>
              <a:rPr lang="en-US" dirty="0"/>
              <a:t>Google "</a:t>
            </a:r>
            <a:r>
              <a:rPr lang="en-US" dirty="0" err="1"/>
              <a:t>ggplot</a:t>
            </a:r>
            <a:r>
              <a:rPr lang="en-US" dirty="0"/>
              <a:t> examples" for many code/screenshot options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947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EB14B-33C7-E549-9BDD-019FDF514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plug for the GIS working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B0B3E-CB7B-0040-912F-E516D52D6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Stacy Curry Johnson has been teaching how to use these tools in the GIS working group</a:t>
            </a:r>
          </a:p>
          <a:p>
            <a:r>
              <a:rPr lang="en-US" dirty="0"/>
              <a:t>This week: R.  Next week: Python</a:t>
            </a:r>
          </a:p>
          <a:p>
            <a:r>
              <a:rPr lang="en-US" dirty="0"/>
              <a:t>Meets Wednesdays at noon, see Stacy for details.</a:t>
            </a:r>
          </a:p>
        </p:txBody>
      </p:sp>
    </p:spTree>
    <p:extLst>
      <p:ext uri="{BB962C8B-B14F-4D97-AF65-F5344CB8AC3E}">
        <p14:creationId xmlns:p14="http://schemas.microsoft.com/office/powerpoint/2010/main" val="1724791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72195-14D0-354C-8F33-24DABA471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2"/>
            <a:ext cx="7772400" cy="819806"/>
          </a:xfrm>
        </p:spPr>
        <p:txBody>
          <a:bodyPr/>
          <a:lstStyle/>
          <a:p>
            <a:r>
              <a:rPr lang="en-US" dirty="0"/>
              <a:t>Some final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22014-D010-EA46-B5E9-A278A6D99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74509"/>
            <a:ext cx="7772400" cy="4248222"/>
          </a:xfrm>
        </p:spPr>
        <p:txBody>
          <a:bodyPr/>
          <a:lstStyle/>
          <a:p>
            <a:r>
              <a:rPr lang="en-US" dirty="0"/>
              <a:t>Pros and cons of IDE (Spyder or </a:t>
            </a:r>
            <a:r>
              <a:rPr lang="en-US" dirty="0" err="1"/>
              <a:t>RStudio</a:t>
            </a:r>
            <a:r>
              <a:rPr lang="en-US" dirty="0"/>
              <a:t>) vs. </a:t>
            </a:r>
            <a:r>
              <a:rPr lang="en-US" dirty="0" err="1"/>
              <a:t>Jupyter</a:t>
            </a:r>
            <a:r>
              <a:rPr lang="en-US" dirty="0"/>
              <a:t> notebook methods</a:t>
            </a:r>
          </a:p>
          <a:p>
            <a:pPr lvl="1"/>
            <a:r>
              <a:rPr lang="en-US" dirty="0"/>
              <a:t>IDE is excellent for hacking and learning.  It also is best for scripts with a lot of branching and looping logic</a:t>
            </a:r>
          </a:p>
          <a:p>
            <a:pPr lvl="1"/>
            <a:r>
              <a:rPr lang="en-US" dirty="0" err="1"/>
              <a:t>Jupyter</a:t>
            </a:r>
            <a:r>
              <a:rPr lang="en-US" dirty="0"/>
              <a:t> notebook is excellent for pipeline-like scripts where there is essentially a linear flow of the program logic.  </a:t>
            </a:r>
            <a:r>
              <a:rPr lang="en-US" dirty="0" err="1"/>
              <a:t>Jupyter</a:t>
            </a:r>
            <a:r>
              <a:rPr lang="en-US" dirty="0"/>
              <a:t> is excellent when you need to describe in detail what's going on (although you can use comments in your scripts…)</a:t>
            </a:r>
          </a:p>
          <a:p>
            <a:pPr lvl="1"/>
            <a:r>
              <a:rPr lang="en-US" dirty="0"/>
              <a:t>Another option not discussed here is R Markdown.</a:t>
            </a:r>
          </a:p>
          <a:p>
            <a:r>
              <a:rPr lang="en-US" dirty="0"/>
              <a:t>Pros and cons of Python vs. R</a:t>
            </a:r>
          </a:p>
          <a:p>
            <a:pPr lvl="1"/>
            <a:r>
              <a:rPr lang="en-US" dirty="0"/>
              <a:t>Both can do a lot and both can be scripted</a:t>
            </a:r>
          </a:p>
          <a:p>
            <a:pPr lvl="1"/>
            <a:r>
              <a:rPr lang="en-US" dirty="0"/>
              <a:t>Depends on your style, background knowledge in the platform</a:t>
            </a:r>
          </a:p>
          <a:p>
            <a:pPr lvl="1"/>
            <a:r>
              <a:rPr lang="en-US" dirty="0"/>
              <a:t>Depends on which platform has the necessary package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21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908EB-640C-B540-8538-2E8AAB821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Python?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85DFB-B83B-5E45-AA2C-4B83D06E0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42068"/>
            <a:ext cx="7772400" cy="4122098"/>
          </a:xfrm>
        </p:spPr>
        <p:txBody>
          <a:bodyPr/>
          <a:lstStyle/>
          <a:p>
            <a:r>
              <a:rPr lang="en-US" dirty="0"/>
              <a:t>Python is a free, community-developed programming language</a:t>
            </a:r>
          </a:p>
          <a:p>
            <a:r>
              <a:rPr lang="en-US" dirty="0"/>
              <a:t>Run from: </a:t>
            </a:r>
          </a:p>
          <a:p>
            <a:pPr lvl="1"/>
            <a:r>
              <a:rPr lang="en-US" dirty="0"/>
              <a:t>command line</a:t>
            </a:r>
          </a:p>
          <a:p>
            <a:pPr lvl="1"/>
            <a:r>
              <a:rPr lang="en-US" dirty="0"/>
              <a:t>Integrated Development Environment (IDE)</a:t>
            </a:r>
          </a:p>
          <a:p>
            <a:pPr lvl="1"/>
            <a:r>
              <a:rPr lang="en-US" dirty="0" err="1"/>
              <a:t>Jupyter</a:t>
            </a:r>
            <a:r>
              <a:rPr lang="en-US" dirty="0"/>
              <a:t> Notebook</a:t>
            </a:r>
          </a:p>
          <a:p>
            <a:r>
              <a:rPr lang="en-US" dirty="0"/>
              <a:t>Basic Python: minimal installed libraries, but extensible via modules from the community</a:t>
            </a:r>
          </a:p>
          <a:p>
            <a:r>
              <a:rPr lang="en-US" dirty="0"/>
              <a:t>Python is the "wild west" of programming – everyone does what they want!</a:t>
            </a:r>
          </a:p>
          <a:p>
            <a:r>
              <a:rPr lang="en-US" dirty="0"/>
              <a:t>Anaconda installs a bulked-up version of Python that includes many common data science libraries, </a:t>
            </a:r>
            <a:r>
              <a:rPr lang="en-US" dirty="0" err="1"/>
              <a:t>Jupyter</a:t>
            </a:r>
            <a:r>
              <a:rPr lang="en-US" dirty="0"/>
              <a:t> notebooks, and and IDE.</a:t>
            </a:r>
          </a:p>
          <a:p>
            <a:r>
              <a:rPr lang="en-US" dirty="0"/>
              <a:t>I recommend installing Anaconda if you are serious about data viz.</a:t>
            </a:r>
          </a:p>
        </p:txBody>
      </p:sp>
    </p:spTree>
    <p:extLst>
      <p:ext uri="{BB962C8B-B14F-4D97-AF65-F5344CB8AC3E}">
        <p14:creationId xmlns:p14="http://schemas.microsoft.com/office/powerpoint/2010/main" val="151759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BFC0B-4D6C-8247-9B09-9EE024609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180" y="157656"/>
            <a:ext cx="7772400" cy="1456267"/>
          </a:xfrm>
        </p:spPr>
        <p:txBody>
          <a:bodyPr/>
          <a:lstStyle/>
          <a:p>
            <a:r>
              <a:rPr lang="en-US" dirty="0"/>
              <a:t>Matplotlib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43893-BFD1-F544-AB86-F99FED549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283" y="4172607"/>
            <a:ext cx="7772400" cy="2291256"/>
          </a:xfrm>
        </p:spPr>
        <p:txBody>
          <a:bodyPr/>
          <a:lstStyle/>
          <a:p>
            <a:r>
              <a:rPr lang="en-US" dirty="0"/>
              <a:t>Probably the most well-known Python module for creating graphs using Python</a:t>
            </a:r>
          </a:p>
          <a:p>
            <a:r>
              <a:rPr lang="en-US" dirty="0"/>
              <a:t>https://</a:t>
            </a:r>
            <a:r>
              <a:rPr lang="en-US" dirty="0" err="1"/>
              <a:t>matplotlib.org</a:t>
            </a:r>
            <a:r>
              <a:rPr lang="en-US" dirty="0"/>
              <a:t>/</a:t>
            </a:r>
          </a:p>
          <a:p>
            <a:r>
              <a:rPr lang="en-US" dirty="0"/>
              <a:t>See examples tab for ideas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CAA5CA-6C19-464D-9F0F-1E7A3CFDC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427" y="1402431"/>
            <a:ext cx="4971393" cy="298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2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745E4-D7CA-C043-8971-AE45AF9AC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visualizing Metro Schools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B823A-68AD-C340-B15F-508D7CCC5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available in DSSC code repository: </a:t>
            </a:r>
            <a:r>
              <a:rPr lang="en-US" dirty="0">
                <a:solidFill>
                  <a:srgbClr val="FFFF00"/>
                </a:solidFill>
              </a:rPr>
              <a:t>http://</a:t>
            </a:r>
            <a:r>
              <a:rPr lang="en-US" dirty="0" err="1">
                <a:solidFill>
                  <a:srgbClr val="FFFF00"/>
                </a:solidFill>
              </a:rPr>
              <a:t>bit.ly</a:t>
            </a:r>
            <a:r>
              <a:rPr lang="en-US" dirty="0">
                <a:solidFill>
                  <a:srgbClr val="FFFF00"/>
                </a:solidFill>
              </a:rPr>
              <a:t>/2HJKC9w</a:t>
            </a:r>
          </a:p>
          <a:p>
            <a:r>
              <a:rPr lang="en-US" dirty="0"/>
              <a:t>Ways to run</a:t>
            </a:r>
          </a:p>
          <a:p>
            <a:pPr lvl="1"/>
            <a:r>
              <a:rPr lang="en-US" dirty="0"/>
              <a:t>Editor and command line</a:t>
            </a:r>
          </a:p>
          <a:p>
            <a:pPr lvl="1"/>
            <a:r>
              <a:rPr lang="en-US" dirty="0"/>
              <a:t>Spyder Python IDE</a:t>
            </a:r>
          </a:p>
          <a:p>
            <a:pPr lvl="1"/>
            <a:r>
              <a:rPr lang="en-US" dirty="0" err="1"/>
              <a:t>Jupyter</a:t>
            </a:r>
            <a:r>
              <a:rPr lang="en-US" dirty="0"/>
              <a:t> Notebook</a:t>
            </a:r>
          </a:p>
          <a:p>
            <a:r>
              <a:rPr lang="en-US" dirty="0"/>
              <a:t>Can launch Spyder and </a:t>
            </a:r>
            <a:r>
              <a:rPr lang="en-US" dirty="0" err="1"/>
              <a:t>Jupyter</a:t>
            </a:r>
            <a:r>
              <a:rPr lang="en-US" dirty="0"/>
              <a:t> </a:t>
            </a:r>
            <a:r>
              <a:rPr lang="en-US" dirty="0" err="1"/>
              <a:t>n.b.</a:t>
            </a:r>
            <a:r>
              <a:rPr lang="en-US" dirty="0"/>
              <a:t> from Anaconda Navigator</a:t>
            </a:r>
          </a:p>
          <a:p>
            <a:pPr marL="457200" lvl="1" indent="0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823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11B0C-0C71-E343-B590-F2CF6DA3D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 hacked this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73711-9303-0B43-84D1-1C7F42405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Found the data I wanted: 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HeardLibrary</a:t>
            </a:r>
            <a:r>
              <a:rPr lang="en-US" dirty="0"/>
              <a:t>/digital-scholarship/blob/master/data/</a:t>
            </a:r>
            <a:r>
              <a:rPr lang="en-US" dirty="0" err="1"/>
              <a:t>gis</a:t>
            </a:r>
            <a:r>
              <a:rPr lang="en-US" dirty="0"/>
              <a:t>/</a:t>
            </a:r>
            <a:r>
              <a:rPr lang="en-US" dirty="0" err="1"/>
              <a:t>wg</a:t>
            </a:r>
            <a:r>
              <a:rPr lang="en-US" dirty="0"/>
              <a:t>/</a:t>
            </a:r>
            <a:r>
              <a:rPr lang="en-US" dirty="0" err="1"/>
              <a:t>Metro_Nashville_Schools.csv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Went to Matplotlib examples and found the graph I wanted https://</a:t>
            </a:r>
            <a:r>
              <a:rPr lang="en-US" dirty="0" err="1"/>
              <a:t>matplotlib.org</a:t>
            </a:r>
            <a:r>
              <a:rPr lang="en-US" dirty="0"/>
              <a:t>/gallery/</a:t>
            </a:r>
            <a:r>
              <a:rPr lang="en-US" dirty="0" err="1"/>
              <a:t>lines_bars_and_markers</a:t>
            </a:r>
            <a:r>
              <a:rPr lang="en-US" dirty="0"/>
              <a:t>/</a:t>
            </a:r>
            <a:r>
              <a:rPr lang="en-US" dirty="0" err="1"/>
              <a:t>bar_stacked.html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Went to the DSSC Python lessons on input and output to find out how to read in the data: https://</a:t>
            </a:r>
            <a:r>
              <a:rPr lang="en-US" dirty="0" err="1"/>
              <a:t>heardlibrary.github.io</a:t>
            </a:r>
            <a:r>
              <a:rPr lang="en-US" dirty="0"/>
              <a:t>/digital-scholarship/script/python/</a:t>
            </a:r>
            <a:r>
              <a:rPr lang="en-US" dirty="0" err="1"/>
              <a:t>inout</a:t>
            </a:r>
            <a:r>
              <a:rPr lang="en-US" dirty="0"/>
              <a:t>/#reading-from-csv-files-from-the-web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Used my knowledge of Python lists, dictionaries, and tuples to turn the Metro schools data into the form needed by Matplotlib.</a:t>
            </a:r>
          </a:p>
        </p:txBody>
      </p:sp>
    </p:spTree>
    <p:extLst>
      <p:ext uri="{BB962C8B-B14F-4D97-AF65-F5344CB8AC3E}">
        <p14:creationId xmlns:p14="http://schemas.microsoft.com/office/powerpoint/2010/main" val="3088635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BA47E-71AD-9648-B6C5-066817B2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NUMPY and PANDAS?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DED1D-3259-1B43-84BC-B1B2B57EA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generic Python language has somewhat limited capabilities for dealing with math and array (table) data</a:t>
            </a:r>
          </a:p>
          <a:p>
            <a:r>
              <a:rPr lang="en-US" dirty="0" err="1">
                <a:solidFill>
                  <a:srgbClr val="FFFF00"/>
                </a:solidFill>
              </a:rPr>
              <a:t>Numpy</a:t>
            </a:r>
            <a:r>
              <a:rPr lang="en-US" dirty="0"/>
              <a:t> is a library that allows for efficient processing of large numerical datasets.  It also creates a n-dimensional data structure (array) that doesn't exist in generic Python.</a:t>
            </a:r>
          </a:p>
          <a:p>
            <a:r>
              <a:rPr lang="en-US" dirty="0">
                <a:solidFill>
                  <a:srgbClr val="FFFF00"/>
                </a:solidFill>
              </a:rPr>
              <a:t>Pandas</a:t>
            </a:r>
            <a:r>
              <a:rPr lang="en-US" dirty="0"/>
              <a:t> is a Python library that builds on </a:t>
            </a:r>
            <a:r>
              <a:rPr lang="en-US" dirty="0" err="1"/>
              <a:t>Numpy</a:t>
            </a:r>
            <a:r>
              <a:rPr lang="en-US" dirty="0"/>
              <a:t> and Matplotlib to make it easier to work with </a:t>
            </a:r>
            <a:r>
              <a:rPr lang="en-US" dirty="0" err="1"/>
              <a:t>dataframes</a:t>
            </a:r>
            <a:r>
              <a:rPr lang="en-US" dirty="0"/>
              <a:t> (i.e. tables)</a:t>
            </a:r>
          </a:p>
        </p:txBody>
      </p:sp>
    </p:spTree>
    <p:extLst>
      <p:ext uri="{BB962C8B-B14F-4D97-AF65-F5344CB8AC3E}">
        <p14:creationId xmlns:p14="http://schemas.microsoft.com/office/powerpoint/2010/main" val="2746358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B3462-C6E0-A243-BE2D-75A427F53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Seaborn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34D62-8FF9-0545-B069-4E7470F02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Seaborn builds on Matplotlib and Pandas</a:t>
            </a:r>
          </a:p>
          <a:p>
            <a:r>
              <a:rPr lang="en-US" dirty="0"/>
              <a:t>It is for statistical graphics</a:t>
            </a:r>
          </a:p>
          <a:p>
            <a:r>
              <a:rPr lang="en-US" dirty="0"/>
              <a:t>See https://</a:t>
            </a:r>
            <a:r>
              <a:rPr lang="en-US" dirty="0" err="1"/>
              <a:t>seaborn.pydata.org</a:t>
            </a:r>
            <a:r>
              <a:rPr lang="en-US" dirty="0"/>
              <a:t>/</a:t>
            </a:r>
            <a:r>
              <a:rPr lang="en-US" dirty="0" err="1"/>
              <a:t>introduction.html</a:t>
            </a:r>
            <a:r>
              <a:rPr lang="en-US" dirty="0"/>
              <a:t> for examples.</a:t>
            </a:r>
          </a:p>
        </p:txBody>
      </p:sp>
    </p:spTree>
    <p:extLst>
      <p:ext uri="{BB962C8B-B14F-4D97-AF65-F5344CB8AC3E}">
        <p14:creationId xmlns:p14="http://schemas.microsoft.com/office/powerpoint/2010/main" val="3027937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8527E-803B-A047-802D-713B3110A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Bokeh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04338-DB5B-EF4E-86D4-62F0DE81D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Bokeh (pronounced like bouquet) library: browser-based </a:t>
            </a:r>
          </a:p>
          <a:p>
            <a:pPr lvl="1"/>
            <a:r>
              <a:rPr lang="en-US" dirty="0"/>
              <a:t>visualizations</a:t>
            </a:r>
          </a:p>
          <a:p>
            <a:pPr lvl="1"/>
            <a:r>
              <a:rPr lang="en-US" dirty="0"/>
              <a:t>Interactive plots</a:t>
            </a:r>
          </a:p>
          <a:p>
            <a:r>
              <a:rPr lang="en-US" dirty="0"/>
              <a:t>Requires understanding of HTML and </a:t>
            </a:r>
            <a:r>
              <a:rPr lang="en-US" dirty="0" err="1"/>
              <a:t>Javascript</a:t>
            </a:r>
            <a:endParaRPr lang="en-US" dirty="0"/>
          </a:p>
          <a:p>
            <a:r>
              <a:rPr lang="en-US" dirty="0"/>
              <a:t>Python is used to generate the visualization, HTML is used to display it.</a:t>
            </a:r>
          </a:p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587604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AD20-5F7D-544E-BF2B-4E53F8F168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Visualization with 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B8C02E-221A-E845-B250-EFC6C0BB15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7476" y="4385733"/>
            <a:ext cx="6450725" cy="1405467"/>
          </a:xfrm>
        </p:spPr>
        <p:txBody>
          <a:bodyPr/>
          <a:lstStyle/>
          <a:p>
            <a:r>
              <a:rPr lang="en-US" cap="none" dirty="0"/>
              <a:t>Steve Baskauf</a:t>
            </a:r>
          </a:p>
          <a:p>
            <a:r>
              <a:rPr lang="en-US" cap="none" dirty="0"/>
              <a:t>Digital scholarship and scholarly communications office</a:t>
            </a:r>
          </a:p>
        </p:txBody>
      </p:sp>
    </p:spTree>
    <p:extLst>
      <p:ext uri="{BB962C8B-B14F-4D97-AF65-F5344CB8AC3E}">
        <p14:creationId xmlns:p14="http://schemas.microsoft.com/office/powerpoint/2010/main" val="4920651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{B1E1E8CC-5218-DC4F-8908-41376036EB89}tf10001058</Template>
  <TotalTime>385</TotalTime>
  <Words>996</Words>
  <Application>Microsoft Macintosh PowerPoint</Application>
  <PresentationFormat>On-screen Show (4:3)</PresentationFormat>
  <Paragraphs>99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Celestial</vt:lpstr>
      <vt:lpstr>Data Visualization with Python</vt:lpstr>
      <vt:lpstr>What is Python?</vt:lpstr>
      <vt:lpstr>Matplotlib</vt:lpstr>
      <vt:lpstr>Example: visualizing Metro Schools data</vt:lpstr>
      <vt:lpstr>How I hacked this code</vt:lpstr>
      <vt:lpstr>What are NUMPY and PANDAS?</vt:lpstr>
      <vt:lpstr>Seaborn</vt:lpstr>
      <vt:lpstr>Bokeh</vt:lpstr>
      <vt:lpstr>Data Visualization with R</vt:lpstr>
      <vt:lpstr>What is R?</vt:lpstr>
      <vt:lpstr>R vs. RStudio</vt:lpstr>
      <vt:lpstr>Overview of RStudio</vt:lpstr>
      <vt:lpstr>Built-in package manager</vt:lpstr>
      <vt:lpstr>ggplot2</vt:lpstr>
      <vt:lpstr>Demo: Bar chart using RStudio</vt:lpstr>
      <vt:lpstr>DEMO: visualizations using Jupyter notebook</vt:lpstr>
      <vt:lpstr>A plug for the GIS working group</vt:lpstr>
      <vt:lpstr>Some final Issues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Baskauf</dc:creator>
  <cp:lastModifiedBy>Steve Baskauf</cp:lastModifiedBy>
  <cp:revision>32</cp:revision>
  <dcterms:created xsi:type="dcterms:W3CDTF">2019-03-27T14:52:04Z</dcterms:created>
  <dcterms:modified xsi:type="dcterms:W3CDTF">2019-03-29T15:11:10Z</dcterms:modified>
</cp:coreProperties>
</file>